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444" r:id="rId6"/>
    <p:sldId id="443" r:id="rId7"/>
    <p:sldId id="434" r:id="rId8"/>
    <p:sldId id="432" r:id="rId9"/>
    <p:sldId id="437" r:id="rId10"/>
    <p:sldId id="433" r:id="rId11"/>
    <p:sldId id="438" r:id="rId12"/>
    <p:sldId id="420" r:id="rId13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5F5F5"/>
    <a:srgbClr val="FFFFCC"/>
    <a:srgbClr val="F8F8F8"/>
    <a:srgbClr val="89C4FF"/>
    <a:srgbClr val="ACDAF6"/>
    <a:srgbClr val="C9E4FF"/>
    <a:srgbClr val="2E3192"/>
    <a:srgbClr val="EF5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67" autoAdjust="0"/>
  </p:normalViewPr>
  <p:slideViewPr>
    <p:cSldViewPr>
      <p:cViewPr varScale="1">
        <p:scale>
          <a:sx n="107" d="100"/>
          <a:sy n="107" d="100"/>
        </p:scale>
        <p:origin x="114" y="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3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968"/>
          </a:xfrm>
          <a:prstGeom prst="rect">
            <a:avLst/>
          </a:prstGeom>
        </p:spPr>
        <p:txBody>
          <a:bodyPr vert="horz" lIns="91727" tIns="45862" rIns="91727" bIns="458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968"/>
          </a:xfrm>
          <a:prstGeom prst="rect">
            <a:avLst/>
          </a:prstGeom>
        </p:spPr>
        <p:txBody>
          <a:bodyPr vert="horz" lIns="91727" tIns="45862" rIns="91727" bIns="458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88B23-9694-4A4C-91CF-83A107F4051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7"/>
          </a:xfrm>
          <a:prstGeom prst="rect">
            <a:avLst/>
          </a:prstGeom>
        </p:spPr>
        <p:txBody>
          <a:bodyPr vert="horz" lIns="91727" tIns="45862" rIns="91727" bIns="458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7"/>
          </a:xfrm>
          <a:prstGeom prst="rect">
            <a:avLst/>
          </a:prstGeom>
        </p:spPr>
        <p:txBody>
          <a:bodyPr vert="horz" lIns="91727" tIns="45862" rIns="91727" bIns="458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149B7-D4A8-41CD-80C6-BC9BC91A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968"/>
          </a:xfrm>
          <a:prstGeom prst="rect">
            <a:avLst/>
          </a:prstGeom>
        </p:spPr>
        <p:txBody>
          <a:bodyPr vert="horz" lIns="91727" tIns="45862" rIns="91727" bIns="458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968"/>
          </a:xfrm>
          <a:prstGeom prst="rect">
            <a:avLst/>
          </a:prstGeom>
        </p:spPr>
        <p:txBody>
          <a:bodyPr vert="horz" lIns="91727" tIns="45862" rIns="91727" bIns="458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5D9E8-DC11-4F88-B055-7C6033DE779E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7" tIns="45862" rIns="91727" bIns="458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632"/>
            <a:ext cx="5438775" cy="4467939"/>
          </a:xfrm>
          <a:prstGeom prst="rect">
            <a:avLst/>
          </a:prstGeom>
        </p:spPr>
        <p:txBody>
          <a:bodyPr vert="horz" lIns="91727" tIns="45862" rIns="91727" bIns="4586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7"/>
          </a:xfrm>
          <a:prstGeom prst="rect">
            <a:avLst/>
          </a:prstGeom>
        </p:spPr>
        <p:txBody>
          <a:bodyPr vert="horz" lIns="91727" tIns="45862" rIns="91727" bIns="458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7"/>
          </a:xfrm>
          <a:prstGeom prst="rect">
            <a:avLst/>
          </a:prstGeom>
        </p:spPr>
        <p:txBody>
          <a:bodyPr vert="horz" lIns="91727" tIns="45862" rIns="91727" bIns="458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042E8-DB45-4D3D-A82D-A6AC747B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6125"/>
            <a:ext cx="6616700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5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9B2CE-E6B2-4169-97FE-A8FBD9A4645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7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9B2CE-E6B2-4169-97FE-A8FBD9A4645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39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9B2CE-E6B2-4169-97FE-A8FBD9A4645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23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9B2CE-E6B2-4169-97FE-A8FBD9A4645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8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6125"/>
            <a:ext cx="6616700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67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6125"/>
            <a:ext cx="6616700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5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7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5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31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318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31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obrnadzor.gov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stest.ru/" TargetMode="External"/><Relationship Id="rId5" Type="http://schemas.openxmlformats.org/officeDocument/2006/relationships/hyperlink" Target="http://fipi.ru/" TargetMode="External"/><Relationship Id="rId4" Type="http://schemas.openxmlformats.org/officeDocument/2006/relationships/hyperlink" Target="http://ege.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EFFD09-E954-4416-AC33-7C42D19BF5AE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196" name="Picture 2" descr="http://85.sochi-schools.ru/wp-content/uploads/2016/03/G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2033587" y="465535"/>
            <a:ext cx="52923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 по русскому языку </a:t>
            </a:r>
          </a:p>
          <a:p>
            <a:pPr algn="ctr"/>
            <a:r>
              <a:rPr lang="ru-RU" altLang="ru-RU" sz="2400" b="1" dirty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</a:t>
            </a:r>
            <a:endParaRPr lang="ru-RU" altLang="ru-RU" sz="2400" dirty="0">
              <a:solidFill>
                <a:srgbClr val="240A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9" y="785800"/>
          <a:ext cx="7858179" cy="403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9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9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37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Основной срок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Дополнительные сроки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08 февраля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марта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мая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года</a:t>
                      </a: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1401">
                <a:tc gridSpan="3">
                  <a:txBody>
                    <a:bodyPr/>
                    <a:lstStyle/>
                    <a:p>
                      <a:pPr marL="285750" indent="-285750" algn="ctr">
                        <a:buClr>
                          <a:srgbClr val="FF0000"/>
                        </a:buClr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Заявления на участие в итоговом собеседовании подают:</a:t>
                      </a:r>
                    </a:p>
                    <a:p>
                      <a:pPr marL="285750" indent="-285750" algn="ctr">
                        <a:buClr>
                          <a:srgbClr val="FF0000"/>
                        </a:buClr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обучающиеся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- в образовательные организации по месту учебы, </a:t>
                      </a:r>
                    </a:p>
                    <a:p>
                      <a:pPr marL="285750" indent="-285750" algn="ctr">
                        <a:buClr>
                          <a:srgbClr val="FF0000"/>
                        </a:buClr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экстерны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– в образовательные организации по выбору экстерна</a:t>
                      </a: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6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позднее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января 2023года</a:t>
                      </a:r>
                    </a:p>
                  </a:txBody>
                  <a:tcPr marL="67621" marR="676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позднее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 марта 2023года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позднее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апреля 2023года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621" marR="676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5000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786282" y="0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Регистрация на итоговое собеседование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и сроки проведения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5000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286512" y="0"/>
            <a:ext cx="2786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сведения</a:t>
            </a:r>
            <a:endParaRPr lang="ru-RU" sz="1600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1" y="785800"/>
            <a:ext cx="8640763" cy="4214841"/>
          </a:xfrm>
        </p:spPr>
        <p:txBody>
          <a:bodyPr rtlCol="0">
            <a:no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Итоговое собеседование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является обязательным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допуском к ГИА-9;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Единые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сроки проведения;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Использование заданий стандартизированной формы (КИМ итогового собеседования);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Формат проведения: </a:t>
            </a:r>
            <a:r>
              <a:rPr lang="ru-RU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очно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дистанционно (в отдельных случаях), устно, письменно (для отдельных категорий);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Продолжительность итогового собеседования: 15 – 16 минут (+ 30 мин для участников с ОВЗ);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Место проведения: образовательная организация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 действия: бессрочно.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AutoNum type="arabicPeriod"/>
              <a:defRPr/>
            </a:pPr>
            <a:endParaRPr lang="ru-RU" sz="1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5000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357950" y="0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сведения</a:t>
            </a:r>
            <a:endParaRPr lang="ru-RU" sz="16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1" y="571486"/>
            <a:ext cx="8640763" cy="4429155"/>
          </a:xfrm>
        </p:spPr>
        <p:txBody>
          <a:bodyPr rtlCol="0">
            <a:no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Начало итогового собеседования: 9 часов;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у участника документа, удостоверяющего личность;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бланковая технология;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проведения итогового собеседования в ОО выделяют: 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аудитория ожидания,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аудитория проведения,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учебные кабинеты для участников, прошедших итоговое собеседование,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штаб;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аудитории проведения с участником присутствуют: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собеседник,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эксперт, 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технический специалист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аудитории проведения ведётся аудиозапись. </a:t>
            </a: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AutoNum type="arabicPeriod"/>
              <a:defRPr/>
            </a:pPr>
            <a:endParaRPr lang="ru-RU" sz="1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3571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286512" y="0"/>
            <a:ext cx="2786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Содержание заданий</a:t>
            </a:r>
            <a:endParaRPr lang="ru-RU" sz="16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479673"/>
          <a:ext cx="8358246" cy="410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500330"/>
              </a:tblGrid>
              <a:tr h="32134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заданий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Максимальный балл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5F5F5"/>
                    </a:solidFill>
                  </a:tcPr>
                </a:tc>
              </a:tr>
              <a:tr h="50791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Задание 1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Чтение текста вслух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5F5F5"/>
                    </a:solidFill>
                  </a:tcPr>
                </a:tc>
              </a:tr>
              <a:tr h="7403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Задание 2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Пересказ прочитанного текста с привлечением дополнительной информации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403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Задание 3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устного монологического высказывания по одной из выбранных тем беседы 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403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Задание 4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Участие в диалоге с экзаменатором- собеседником (на одну из трёх тем по выбору)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09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Соблюдение норм русского литературного языка при ответе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0997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4429138"/>
            <a:ext cx="835824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ДЛЯ ПОЛУЧЕНИЯ ЗАЧЁТА необходимо 10 баллов и более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4286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357950" y="0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Схема оценивания</a:t>
            </a:r>
            <a:endParaRPr lang="ru-RU" sz="1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2786064"/>
            <a:ext cx="271464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ПОТОКОВАЯ АУДИОЗАПИСЬ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57752" y="1214428"/>
            <a:ext cx="2714644" cy="1143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ВТОРАЯ СХЕМА: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500" dirty="0" smtClean="0"/>
              <a:t> после окончания проведения собеседования </a:t>
            </a:r>
            <a:br>
              <a:rPr lang="ru-RU" sz="2500" dirty="0" smtClean="0"/>
            </a:br>
            <a:r>
              <a:rPr lang="ru-RU" sz="2500" dirty="0" smtClean="0"/>
              <a:t>по аудиозаписям ответов участников 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965307" y="2606675"/>
            <a:ext cx="214314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608777" y="2535237"/>
            <a:ext cx="214314" cy="158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1428728" y="1214428"/>
            <a:ext cx="2714644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ПЕРВАЯ СХЕМА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r>
              <a:rPr lang="ru-RU" sz="1500" dirty="0" smtClean="0"/>
              <a:t> </a:t>
            </a:r>
            <a:r>
              <a:rPr lang="ru-RU" sz="1400" dirty="0" smtClean="0"/>
              <a:t>непосредственно в процессе ответа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5715008" y="2714626"/>
            <a:ext cx="2714644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ПЕРСОНАЛЬНАЯ АУДИОЗАПИСЬ (желательно)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714480" y="571486"/>
            <a:ext cx="564360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ОЦЕНИВАНИЕ ПО СИСТЕМЕ «ЗАЧЁТ/НЕЗАЧЁТ»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71406" y="3429007"/>
            <a:ext cx="8929750" cy="2121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000" dirty="0" smtClean="0"/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Участник по своему желанию </a:t>
            </a:r>
            <a:r>
              <a:rPr lang="ru-RU" sz="1200" u="sng" dirty="0" smtClean="0">
                <a:solidFill>
                  <a:srgbClr val="002060"/>
                </a:solidFill>
              </a:rPr>
              <a:t>прослушивает аудиозапись своего ответа</a:t>
            </a:r>
            <a:r>
              <a:rPr lang="ru-RU" sz="1200" dirty="0" smtClean="0">
                <a:solidFill>
                  <a:srgbClr val="002060"/>
                </a:solidFill>
              </a:rPr>
              <a:t> для того, чтобы убедиться, что аудиозапись произведена без сбоев, отсутствуют посторонние шумы и помехи, голоса участника итогового собеседования и собеседника отчетливо слышны.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>
                <a:solidFill>
                  <a:srgbClr val="002060"/>
                </a:solidFill>
              </a:rPr>
              <a:t>  Участник итогового собеседования может прослушать </a:t>
            </a:r>
            <a:r>
              <a:rPr lang="ru-RU" sz="1200" u="sng" dirty="0" smtClean="0">
                <a:solidFill>
                  <a:srgbClr val="002060"/>
                </a:solidFill>
              </a:rPr>
              <a:t>часть аудиозаписи </a:t>
            </a:r>
            <a:r>
              <a:rPr lang="ru-RU" sz="1200" dirty="0" smtClean="0">
                <a:solidFill>
                  <a:srgbClr val="002060"/>
                </a:solidFill>
              </a:rPr>
              <a:t>по своему усмотрению.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>
                <a:solidFill>
                  <a:srgbClr val="002060"/>
                </a:solidFill>
              </a:rPr>
              <a:t> В случае выявления некачественной аудиозаписи ответа участника итогового собеседования ответственный организатор образовательной организации составляет «Акт о досрочном завершении».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>
                <a:solidFill>
                  <a:srgbClr val="002060"/>
                </a:solidFill>
              </a:rPr>
              <a:t> Такому участнику предоставляется возможность </a:t>
            </a:r>
            <a:r>
              <a:rPr lang="ru-RU" sz="1200" u="sng" dirty="0" smtClean="0">
                <a:solidFill>
                  <a:srgbClr val="002060"/>
                </a:solidFill>
              </a:rPr>
              <a:t>повторно</a:t>
            </a:r>
            <a:r>
              <a:rPr lang="ru-RU" sz="1200" dirty="0" smtClean="0">
                <a:solidFill>
                  <a:srgbClr val="002060"/>
                </a:solidFill>
              </a:rPr>
              <a:t> пройти итоговое собеседование  в </a:t>
            </a:r>
            <a:r>
              <a:rPr lang="ru-RU" sz="1200" u="sng" dirty="0" smtClean="0">
                <a:solidFill>
                  <a:srgbClr val="002060"/>
                </a:solidFill>
              </a:rPr>
              <a:t>дополнительные сроки </a:t>
            </a:r>
            <a:r>
              <a:rPr lang="ru-RU" sz="1200" dirty="0" smtClean="0">
                <a:solidFill>
                  <a:srgbClr val="002060"/>
                </a:solidFill>
              </a:rPr>
              <a:t>или </a:t>
            </a:r>
            <a:r>
              <a:rPr lang="ru-RU" sz="1200" u="sng" dirty="0" smtClean="0">
                <a:solidFill>
                  <a:srgbClr val="002060"/>
                </a:solidFill>
              </a:rPr>
              <a:t>в день проведения итогового собеседования </a:t>
            </a:r>
            <a:r>
              <a:rPr lang="ru-RU" sz="1200" dirty="0" smtClean="0">
                <a:solidFill>
                  <a:srgbClr val="002060"/>
                </a:solidFill>
              </a:rPr>
              <a:t>с использованием другого варианта КИМ.</a:t>
            </a: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endParaRPr sz="2400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832812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857239"/>
            <a:ext cx="6196823" cy="35719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запрещается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</a:p>
          <a:p>
            <a:pPr algn="ctr"/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9875" indent="-269875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Иметь при себе средства связи;</a:t>
            </a:r>
          </a:p>
          <a:p>
            <a:pPr marL="269875"/>
            <a:r>
              <a:rPr lang="ru-RU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электронно-вычислительную технику, фото-, аудио- и видеоаппаратуру и иные средства хранения и передачи информации;</a:t>
            </a:r>
          </a:p>
          <a:p>
            <a:pPr marL="269875"/>
            <a:endParaRPr lang="ru-RU" dirty="0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Выносить из аудитории на бумажном или электронном носителях, фотографировать, переписывать задания КИМ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6429388" y="1214428"/>
            <a:ext cx="2878938" cy="2741374"/>
            <a:chOff x="6326103" y="2098638"/>
            <a:chExt cx="2878938" cy="2741374"/>
          </a:xfrm>
        </p:grpSpPr>
        <p:pic>
          <p:nvPicPr>
            <p:cNvPr id="12" name="Picture 2" descr="Картинки по запросу запрет фото видеосъемки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4943" b="93916" l="10000" r="90000">
                          <a14:foregroundMark x1="48571" y1="5703" x2="52286" y2="4943"/>
                          <a14:foregroundMark x1="44857" y1="93916" x2="52000" y2="93916"/>
                          <a14:foregroundMark x1="63714" y1="39544" x2="69143" y2="48289"/>
                          <a14:foregroundMark x1="30571" y1="56274" x2="35429" y2="58555"/>
                          <a14:foregroundMark x1="47429" y1="37643" x2="54000" y2="3536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330" y="2227276"/>
              <a:ext cx="1684711" cy="1265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10000" b="90000" l="10000" r="90000">
                          <a14:foregroundMark x1="28125" y1="26667" x2="73750" y2="70417"/>
                          <a14:foregroundMark x1="32083" y1="42917" x2="71250" y2="57917"/>
                          <a14:foregroundMark x1="71250" y1="57917" x2="71458" y2="59375"/>
                          <a14:foregroundMark x1="49792" y1="33750" x2="53125" y2="34583"/>
                          <a14:foregroundMark x1="63750" y1="35833" x2="68542" y2="36250"/>
                          <a14:foregroundMark x1="48542" y1="35208" x2="52292" y2="35000"/>
                          <a14:foregroundMark x1="42083" y1="47292" x2="50833" y2="58125"/>
                          <a14:foregroundMark x1="31667" y1="61458" x2="45208" y2="63542"/>
                          <a14:foregroundMark x1="45208" y1="63542" x2="67292" y2="62917"/>
                          <a14:foregroundMark x1="67292" y1="62917" x2="71458" y2="61250"/>
                          <a14:foregroundMark x1="38750" y1="55833" x2="56250" y2="54792"/>
                          <a14:foregroundMark x1="51875" y1="41875" x2="61042" y2="47292"/>
                          <a14:foregroundMark x1="52292" y1="45208" x2="58750" y2="51250"/>
                          <a14:foregroundMark x1="60000" y1="41667" x2="64375" y2="52708"/>
                          <a14:foregroundMark x1="31042" y1="51458" x2="60000" y2="49375"/>
                          <a14:foregroundMark x1="60000" y1="49375" x2="65417" y2="47500"/>
                          <a14:foregroundMark x1="66042" y1="44583" x2="33958" y2="58958"/>
                          <a14:foregroundMark x1="37292" y1="61458" x2="63333" y2="55833"/>
                          <a14:foregroundMark x1="42708" y1="64167" x2="64167" y2="61250"/>
                          <a14:foregroundMark x1="50452" y1="64945" x2="58750" y2="62917"/>
                          <a14:foregroundMark x1="48333" y1="60833" x2="57500" y2="58333"/>
                          <a14:foregroundMark x1="47708" y1="37083" x2="57500" y2="41875"/>
                          <a14:foregroundMark x1="57500" y1="41875" x2="58125" y2="41875"/>
                          <a14:foregroundMark x1="51458" y1="39583" x2="58125" y2="40417"/>
                          <a14:foregroundMark x1="45417" y1="63958" x2="56667" y2="63542"/>
                          <a14:foregroundMark x1="56667" y1="63542" x2="59583" y2="61667"/>
                          <a14:foregroundMark x1="43410" y1="65208" x2="42917" y2="65208"/>
                          <a14:foregroundMark x1="55417" y1="65208" x2="50285" y2="65208"/>
                          <a14:foregroundMark x1="52083" y1="65208" x2="58958" y2="63333"/>
                          <a14:foregroundMark x1="57500" y1="64167" x2="60000" y2="64792"/>
                          <a14:foregroundMark x1="43423" y1="65187" x2="41875" y2="65208"/>
                          <a14:foregroundMark x1="57083" y1="65000" x2="50359" y2="65092"/>
                          <a14:foregroundMark x1="50153" y1="65415" x2="55417" y2="65208"/>
                          <a14:foregroundMark x1="55417" y1="65208" x2="58125" y2="65208"/>
                          <a14:foregroundMark x1="58958" y1="65625" x2="49649" y2="66207"/>
                          <a14:foregroundMark x1="45208" y1="64167" x2="47500" y2="64167"/>
                          <a14:foregroundMark x1="46667" y1="65833" x2="46250" y2="65833"/>
                          <a14:foregroundMark x1="48125" y1="66042" x2="48125" y2="66042"/>
                          <a14:foregroundMark x1="64375" y1="35625" x2="68750" y2="35625"/>
                          <a14:backgroundMark x1="47596" y1="67292" x2="48958" y2="67292"/>
                          <a14:backgroundMark x1="42083" y1="67292" x2="47179" y2="67292"/>
                          <a14:backgroundMark x1="42708" y1="67083" x2="40417" y2="6708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6103" y="2098638"/>
              <a:ext cx="1523216" cy="152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Картинки по запросу instruction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10000" b="90000" l="10000" r="90000">
                          <a14:foregroundMark x1="32750" y1="37250" x2="30625" y2="51125"/>
                          <a14:foregroundMark x1="30625" y1="51125" x2="33375" y2="57875"/>
                          <a14:foregroundMark x1="33375" y1="57875" x2="51000" y2="62375"/>
                          <a14:foregroundMark x1="28000" y1="41375" x2="28250" y2="61250"/>
                          <a14:foregroundMark x1="30250" y1="59875" x2="33250" y2="57500"/>
                          <a14:foregroundMark x1="30500" y1="56875" x2="31750" y2="39500"/>
                          <a14:foregroundMark x1="30250" y1="50375" x2="31250" y2="43125"/>
                          <a14:foregroundMark x1="31250" y1="43125" x2="30500" y2="41375"/>
                          <a14:foregroundMark x1="30375" y1="39875" x2="30000" y2="38250"/>
                          <a14:foregroundMark x1="30375" y1="40375" x2="29625" y2="38125"/>
                          <a14:foregroundMark x1="32625" y1="38625" x2="39875" y2="53750"/>
                          <a14:foregroundMark x1="39875" y1="53750" x2="49500" y2="61375"/>
                          <a14:foregroundMark x1="29375" y1="62000" x2="55375" y2="43625"/>
                          <a14:foregroundMark x1="55375" y1="43625" x2="67625" y2="37500"/>
                          <a14:foregroundMark x1="34000" y1="37625" x2="34125" y2="54250"/>
                          <a14:foregroundMark x1="30875" y1="43625" x2="66750" y2="47875"/>
                          <a14:foregroundMark x1="37250" y1="45875" x2="44875" y2="44000"/>
                          <a14:foregroundMark x1="71375" y1="62250" x2="62000" y2="49625"/>
                          <a14:foregroundMark x1="62000" y1="49625" x2="51875" y2="41750"/>
                          <a14:foregroundMark x1="57750" y1="54000" x2="64500" y2="50125"/>
                          <a14:foregroundMark x1="50375" y1="62000" x2="56625" y2="60000"/>
                          <a14:foregroundMark x1="61500" y1="58500" x2="67125" y2="58250"/>
                          <a14:foregroundMark x1="69125" y1="59000" x2="70375" y2="38625"/>
                          <a14:foregroundMark x1="64375" y1="39125" x2="67500" y2="40000"/>
                          <a14:foregroundMark x1="67000" y1="40125" x2="66750" y2="49125"/>
                          <a14:foregroundMark x1="62500" y1="39375" x2="52250" y2="40750"/>
                          <a14:foregroundMark x1="52375" y1="54875" x2="53625" y2="58500"/>
                          <a14:foregroundMark x1="47625" y1="43625" x2="43000" y2="40000"/>
                          <a14:foregroundMark x1="69500" y1="38125" x2="70000" y2="40875"/>
                        </a14:backgroundRemoval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162" y="3357855"/>
              <a:ext cx="1482157" cy="1482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Картинки по запросу запрет телефона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3385" b="93099" l="4297" r="94271">
                          <a14:foregroundMark x1="35417" y1="21354" x2="54167" y2="70052"/>
                          <a14:foregroundMark x1="54167" y1="70052" x2="63542" y2="80990"/>
                          <a14:foregroundMark x1="63542" y1="80990" x2="64974" y2="78906"/>
                          <a14:foregroundMark x1="21224" y1="77083" x2="27734" y2="69792"/>
                          <a14:foregroundMark x1="27734" y1="69792" x2="47396" y2="56771"/>
                          <a14:foregroundMark x1="47396" y1="56771" x2="80990" y2="20703"/>
                          <a14:foregroundMark x1="62630" y1="9766" x2="54688" y2="6510"/>
                          <a14:foregroundMark x1="54688" y1="6510" x2="39063" y2="6771"/>
                          <a14:foregroundMark x1="39063" y1="6771" x2="25130" y2="11068"/>
                          <a14:foregroundMark x1="25130" y1="11068" x2="24410" y2="11553"/>
                          <a14:foregroundMark x1="16238" y1="18765" x2="10286" y2="26823"/>
                          <a14:foregroundMark x1="10286" y1="26823" x2="5469" y2="40625"/>
                          <a14:foregroundMark x1="5469" y1="40625" x2="5599" y2="55599"/>
                          <a14:foregroundMark x1="5599" y1="55599" x2="7682" y2="62240"/>
                          <a14:foregroundMark x1="7682" y1="62240" x2="8854" y2="63932"/>
                          <a14:foregroundMark x1="7161" y1="56510" x2="9635" y2="35026"/>
                          <a14:foregroundMark x1="9635" y1="35026" x2="13021" y2="27214"/>
                          <a14:foregroundMark x1="13021" y1="27214" x2="23698" y2="17448"/>
                          <a14:foregroundMark x1="23698" y1="17448" x2="36719" y2="9896"/>
                          <a14:foregroundMark x1="36719" y1="9896" x2="52214" y2="7422"/>
                          <a14:foregroundMark x1="52214" y1="7422" x2="65495" y2="10417"/>
                          <a14:foregroundMark x1="65104" y1="7161" x2="53450" y2="4330"/>
                          <a14:foregroundMark x1="4297" y1="54688" x2="4297" y2="44922"/>
                          <a14:foregroundMark x1="7031" y1="50911" x2="13021" y2="71615"/>
                          <a14:foregroundMark x1="13021" y1="71615" x2="22526" y2="85417"/>
                          <a14:foregroundMark x1="50130" y1="92839" x2="77344" y2="85026"/>
                          <a14:foregroundMark x1="77344" y1="85026" x2="83984" y2="79427"/>
                          <a14:foregroundMark x1="83984" y1="79427" x2="94531" y2="50260"/>
                          <a14:foregroundMark x1="94531" y1="50260" x2="94401" y2="43229"/>
                          <a14:foregroundMark x1="94401" y1="43229" x2="88411" y2="28255"/>
                          <a14:foregroundMark x1="88411" y1="28255" x2="73698" y2="11849"/>
                          <a14:foregroundMark x1="73698" y1="11849" x2="62109" y2="9375"/>
                          <a14:foregroundMark x1="39453" y1="93620" x2="47005" y2="92448"/>
                          <a14:foregroundMark x1="47005" y1="92448" x2="59115" y2="93099"/>
                          <a14:foregroundMark x1="48177" y1="74609" x2="51953" y2="77865"/>
                          <a14:foregroundMark x1="52541" y1="4497" x2="53516" y2="4688"/>
                          <a14:foregroundMark x1="43750" y1="4688" x2="44922" y2="4475"/>
                          <a14:foregroundMark x1="52584" y1="3728" x2="52995" y2="3776"/>
                          <a14:backgroundMark x1="13672" y1="17448" x2="24349" y2="10156"/>
                          <a14:backgroundMark x1="16927" y1="17188" x2="20052" y2="14453"/>
                          <a14:backgroundMark x1="24349" y1="11458" x2="22917" y2="11458"/>
                          <a14:backgroundMark x1="45964" y1="2995" x2="50653" y2="3702"/>
                          <a14:backgroundMark x1="50391" y1="2474" x2="52865" y2="3385"/>
                          <a14:backgroundMark x1="52734" y1="3776" x2="52734" y2="3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45963" y="3482209"/>
              <a:ext cx="1233447" cy="1233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785786" y="142858"/>
            <a:ext cx="7215238" cy="40011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2E319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Во время проведения итогового </a:t>
            </a:r>
            <a:r>
              <a:rPr lang="ru-RU" sz="2000" dirty="0" smtClean="0">
                <a:solidFill>
                  <a:srgbClr val="2E319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собеседования</a:t>
            </a:r>
            <a:endParaRPr lang="ru-RU" sz="2000" dirty="0">
              <a:solidFill>
                <a:srgbClr val="2E319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7" y="0"/>
            <a:ext cx="9146437" cy="5000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857884" y="0"/>
            <a:ext cx="32147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Полезные сайты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714362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>
                <a:hlinkClick r:id="rId4"/>
              </a:rPr>
              <a:t> </a:t>
            </a:r>
            <a:r>
              <a:rPr lang="ru-RU" sz="2400" dirty="0">
                <a:hlinkClick r:id="rId4"/>
              </a:rPr>
              <a:t>http://ege.edu.ru</a:t>
            </a:r>
            <a:r>
              <a:rPr lang="en-US" sz="2400" dirty="0"/>
              <a:t> </a:t>
            </a:r>
            <a:r>
              <a:rPr lang="ru-RU" sz="2400" dirty="0"/>
              <a:t>  </a:t>
            </a:r>
            <a:r>
              <a:rPr lang="ru-RU" sz="2400" dirty="0">
                <a:solidFill>
                  <a:srgbClr val="002060"/>
                </a:solidFill>
              </a:rPr>
              <a:t>– официальный информационный портал единого государственного экзамена,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hlinkClick r:id="rId5"/>
              </a:rPr>
              <a:t> </a:t>
            </a:r>
            <a:r>
              <a:rPr lang="ru-RU" sz="2400" dirty="0">
                <a:hlinkClick r:id="rId5"/>
              </a:rPr>
              <a:t>http://fipi.ru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/>
              <a:t>  </a:t>
            </a:r>
            <a:r>
              <a:rPr lang="ru-RU" sz="2400" dirty="0">
                <a:solidFill>
                  <a:srgbClr val="002060"/>
                </a:solidFill>
              </a:rPr>
              <a:t>– федеральный институт педагогических измерений,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hlinkClick r:id="rId6"/>
              </a:rPr>
              <a:t> </a:t>
            </a:r>
            <a:r>
              <a:rPr lang="ru-RU" sz="2400" dirty="0">
                <a:hlinkClick r:id="rId6"/>
              </a:rPr>
              <a:t>http://rustest.ru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– федеральный центр тестирования,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/>
              <a:t> </a:t>
            </a:r>
            <a:r>
              <a:rPr lang="ru-RU" sz="2400" dirty="0">
                <a:hlinkClick r:id="rId7"/>
              </a:rPr>
              <a:t>http://obrnadzor.gov.ru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– федеральная служба по надзору в сфере образования и науки </a:t>
            </a:r>
          </a:p>
          <a:p>
            <a:pPr>
              <a:buFont typeface="Wingdings" pitchFamily="2" charset="2"/>
              <a:buChar char="q"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A57D39EA87654A826E1AE073001366" ma:contentTypeVersion="23" ma:contentTypeDescription="Создание документа." ma:contentTypeScope="" ma:versionID="42b5252cb208ec0dd7e2244ea476f46b">
  <xsd:schema xmlns:xsd="http://www.w3.org/2001/XMLSchema" xmlns:xs="http://www.w3.org/2001/XMLSchema" xmlns:p="http://schemas.microsoft.com/office/2006/metadata/properties" xmlns:ns2="cd3664f2-095a-4f8b-9d55-6e8dac6b38e9" xmlns:ns3="357de74d-0576-4f64-94f1-0981946002d6" xmlns:ns4="http://schemas.microsoft.com/sharepoint/v4" targetNamespace="http://schemas.microsoft.com/office/2006/metadata/properties" ma:root="true" ma:fieldsID="4fbe54119b3c74b82b5ce5f47f16accc" ns2:_="" ns3:_="" ns4:_="">
    <xsd:import namespace="cd3664f2-095a-4f8b-9d55-6e8dac6b38e9"/>
    <xsd:import namespace="357de74d-0576-4f64-94f1-0981946002d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Program" minOccurs="0"/>
                <xsd:element ref="ns2:DocTypeChoose" minOccurs="0"/>
                <xsd:element ref="ns2:DocType" minOccurs="0"/>
                <xsd:element ref="ns3:_dlc_DocId" minOccurs="0"/>
                <xsd:element ref="ns3:_dlc_DocIdUrl" minOccurs="0"/>
                <xsd:element ref="ns3:_dlc_DocIdPersistId" minOccurs="0"/>
                <xsd:element ref="ns2:Project_Value" minOccurs="0"/>
                <xsd:element ref="ns2:Program_Value" minOccurs="0"/>
                <xsd:element ref="ns2:Uniq" minOccurs="0"/>
                <xsd:element ref="ns4:IconOverlay" minOccurs="0"/>
                <xsd:element ref="ns2:a39f889c817340af9831b8d13b13a208" minOccurs="0"/>
                <xsd:element ref="ns3:TaxCatchAll" minOccurs="0"/>
                <xsd:element ref="ns2:l6ea12c2109f40bda277d1a9858ecc92" minOccurs="0"/>
                <xsd:element ref="ns2:g943717a092c4fc1b62636c74327cc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664f2-095a-4f8b-9d55-6e8dac6b38e9" elementFormDefault="qualified">
    <xsd:import namespace="http://schemas.microsoft.com/office/2006/documentManagement/types"/>
    <xsd:import namespace="http://schemas.microsoft.com/office/infopath/2007/PartnerControls"/>
    <xsd:element name="Project" ma:index="2" nillable="true" ma:displayName="Проект" ma:indexed="true" ma:internalName="Project">
      <xsd:simpleType>
        <xsd:restriction base="dms:Unknown"/>
      </xsd:simpleType>
    </xsd:element>
    <xsd:element name="Program" ma:index="3" nillable="true" ma:displayName="Программа" ma:indexed="true" ma:internalName="Program">
      <xsd:simpleType>
        <xsd:restriction base="dms:Unknown"/>
      </xsd:simpleType>
    </xsd:element>
    <xsd:element name="DocTypeChoose" ma:index="4" nillable="true" ma:displayName="Вид документа" ma:format="Dropdown" ma:internalName="DocTypeChoose">
      <xsd:simpleType>
        <xsd:restriction base="dms:Choice">
          <xsd:enumeration value="Предложение"/>
          <xsd:enumeration value="Презентация"/>
          <xsd:enumeration value="Отчет"/>
          <xsd:enumeration value="База данных"/>
          <xsd:enumeration value="Письмо"/>
          <xsd:enumeration value="План работ"/>
          <xsd:enumeration value="Пресс-релиз"/>
          <xsd:enumeration value="Перевод"/>
          <xsd:enumeration value="Мониторинг"/>
          <xsd:enumeration value="Финанс.юрид."/>
          <xsd:enumeration value="Инф справка"/>
          <xsd:enumeration value="Статья"/>
          <xsd:enumeration value="Комментарий"/>
          <xsd:enumeration value="QnA"/>
          <xsd:enumeration value="План тренинг."/>
          <xsd:enumeration value="Реп. аудит"/>
          <xsd:enumeration value="Стратегия"/>
        </xsd:restriction>
      </xsd:simpleType>
    </xsd:element>
    <xsd:element name="DocType" ma:index="5" nillable="true" ma:displayName="Вид документа (не используется)" ma:hidden="true" ma:indexed="true" ma:list="{8295f3c2-d109-40e8-8d7e-92da87b75d93}" ma:internalName="DocType" ma:readOnly="false" ma:showField="Title">
      <xsd:simpleType>
        <xsd:restriction base="dms:Lookup"/>
      </xsd:simpleType>
    </xsd:element>
    <xsd:element name="Project_Value" ma:index="12" nillable="true" ma:displayName="Project_Value" ma:hidden="true" ma:internalName="Project_Value" ma:readOnly="false">
      <xsd:simpleType>
        <xsd:restriction base="dms:Text"/>
      </xsd:simpleType>
    </xsd:element>
    <xsd:element name="Program_Value" ma:index="14" nillable="true" ma:displayName="Program_Value" ma:hidden="true" ma:internalName="Program_Value" ma:readOnly="false">
      <xsd:simpleType>
        <xsd:restriction base="dms:Text"/>
      </xsd:simpleType>
    </xsd:element>
    <xsd:element name="Uniq" ma:index="17" nillable="true" ma:displayName="Доступ" ma:internalName="Uniq">
      <xsd:simpleType>
        <xsd:restriction base="dms:Unknown"/>
      </xsd:simpleType>
    </xsd:element>
    <xsd:element name="a39f889c817340af9831b8d13b13a208" ma:index="20" nillable="true" ma:taxonomy="true" ma:internalName="a39f889c817340af9831b8d13b13a208" ma:taxonomyFieldName="Area" ma:displayName="Отрасль" ma:default="" ma:fieldId="{a39f889c-8173-40af-9831-b8d13b13a208}" ma:taxonomyMulti="true" ma:sspId="605086db-a9be-4a34-a41c-e0db27f7284e" ma:termSetId="36fcc24b-8144-4298-95fe-04d7adb780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ea12c2109f40bda277d1a9858ecc92" ma:index="23" nillable="true" ma:taxonomy="true" ma:internalName="l6ea12c2109f40bda277d1a9858ecc92" ma:taxonomyFieldName="CommDirection" ma:displayName="Направление коммуникаций" ma:default="" ma:fieldId="{56ea12c2-109f-40bd-a277-d1a9858ecc92}" ma:taxonomyMulti="true" ma:sspId="605086db-a9be-4a34-a41c-e0db27f7284e" ma:termSetId="2b711527-2f8f-429e-9564-d448a209af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3717a092c4fc1b62636c74327ccfa" ma:index="25" nillable="true" ma:taxonomy="true" ma:internalName="g943717a092c4fc1b62636c74327ccfa" ma:taxonomyFieldName="Department" ma:displayName="Department" ma:default="" ma:fieldId="{0943717a-092c-4fc1-b626-36c74327ccfa}" ma:sspId="605086db-a9be-4a34-a41c-e0db27f7284e" ma:termSetId="a6a5710a-213b-442e-9230-089bae104af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de74d-0576-4f64-94f1-0981946002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dexed="true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TaxCatchAll" ma:index="21" nillable="true" ma:displayName="Столбец для захвата всех терминов таксономии" ma:hidden="true" ma:list="{1945cbee-8e77-4ba9-90e6-c2c7f6e6bc49}" ma:internalName="TaxCatchAll" ma:showField="CatchAllData" ma:web="357de74d-0576-4f64-94f1-098194600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de74d-0576-4f64-94f1-0981946002d6">C7SY476UVPAM-52-228396</_dlc_DocId>
    <_dlc_DocIdUrl xmlns="357de74d-0576-4f64-94f1-0981946002d6">
      <Url>http://mp27/Docs/_layouts/DocIdRedir.aspx?ID=C7SY476UVPAM-52-228396</Url>
      <Description>C7SY476UVPAM-52-228396</Description>
    </_dlc_DocIdUrl>
    <Project_Value xmlns="cd3664f2-095a-4f8b-9d55-6e8dac6b38e9">80bbf775-14f1-11e1-8ae5-003048d4ff32</Project_Value>
    <l6ea12c2109f40bda277d1a9858ecc92 xmlns="cd3664f2-095a-4f8b-9d55-6e8dac6b38e9">
      <Terms xmlns="http://schemas.microsoft.com/office/infopath/2007/PartnerControls"/>
    </l6ea12c2109f40bda277d1a9858ecc92>
    <IconOverlay xmlns="http://schemas.microsoft.com/sharepoint/v4" xsi:nil="true"/>
    <DocType xmlns="cd3664f2-095a-4f8b-9d55-6e8dac6b38e9" xsi:nil="true"/>
    <Program xmlns="cd3664f2-095a-4f8b-9d55-6e8dac6b38e9" xsi:nil="true"/>
    <a39f889c817340af9831b8d13b13a208 xmlns="cd3664f2-095a-4f8b-9d55-6e8dac6b38e9">
      <Terms xmlns="http://schemas.microsoft.com/office/infopath/2007/PartnerControls"/>
    </a39f889c817340af9831b8d13b13a208>
    <Uniq xmlns="cd3664f2-095a-4f8b-9d55-6e8dac6b38e9" xsi:nil="true"/>
    <DocTypeChoose xmlns="cd3664f2-095a-4f8b-9d55-6e8dac6b38e9">Презентация</DocTypeChoose>
    <Project xmlns="cd3664f2-095a-4f8b-9d55-6e8dac6b38e9">Рособрнадзор</Project>
    <Program_Value xmlns="cd3664f2-095a-4f8b-9d55-6e8dac6b38e9" xsi:nil="true"/>
    <TaxCatchAll xmlns="357de74d-0576-4f64-94f1-0981946002d6">
      <Value>29</Value>
    </TaxCatchAll>
    <g943717a092c4fc1b62636c74327ccfa xmlns="cd3664f2-095a-4f8b-9d55-6e8dac6b38e9">
      <Terms xmlns="http://schemas.microsoft.com/office/infopath/2007/PartnerControls">
        <TermInfo xmlns="http://schemas.microsoft.com/office/infopath/2007/PartnerControls">
          <TermName xmlns="http://schemas.microsoft.com/office/infopath/2007/PartnerControls">ДМП</TermName>
          <TermId xmlns="http://schemas.microsoft.com/office/infopath/2007/PartnerControls">3e3ca49e-6427-40d8-bc11-0597c9532f93</TermId>
        </TermInfo>
      </Terms>
    </g943717a092c4fc1b62636c74327ccf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132760-EE7F-4F78-8BE2-00BF2057B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664f2-095a-4f8b-9d55-6e8dac6b38e9"/>
    <ds:schemaRef ds:uri="357de74d-0576-4f64-94f1-0981946002d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ECB60F-05B7-4B06-A592-1DA9C9840522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sharepoint/v4"/>
    <ds:schemaRef ds:uri="http://schemas.openxmlformats.org/package/2006/metadata/core-properties"/>
    <ds:schemaRef ds:uri="http://schemas.microsoft.com/office/infopath/2007/PartnerControls"/>
    <ds:schemaRef ds:uri="357de74d-0576-4f64-94f1-0981946002d6"/>
    <ds:schemaRef ds:uri="cd3664f2-095a-4f8b-9d55-6e8dac6b38e9"/>
  </ds:schemaRefs>
</ds:datastoreItem>
</file>

<file path=customXml/itemProps3.xml><?xml version="1.0" encoding="utf-8"?>
<ds:datastoreItem xmlns:ds="http://schemas.openxmlformats.org/officeDocument/2006/customXml" ds:itemID="{0DF6CE3A-C03D-4AAD-8F3F-4BC460944E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FAB738F-DEE4-48AD-803B-EF681A6D1AB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18385</TotalTime>
  <Words>508</Words>
  <Application>Microsoft Office PowerPoint</Application>
  <PresentationFormat>Экран (16:9)</PresentationFormat>
  <Paragraphs>109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Завуч</cp:lastModifiedBy>
  <cp:revision>1285</cp:revision>
  <cp:lastPrinted>2015-10-22T13:52:31Z</cp:lastPrinted>
  <dcterms:created xsi:type="dcterms:W3CDTF">2013-10-28T02:04:26Z</dcterms:created>
  <dcterms:modified xsi:type="dcterms:W3CDTF">2023-01-27T14:30:28Z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</Properties>
</file>